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Old Standard TT"/>
      <p:regular r:id="rId34"/>
      <p:bold r:id="rId35"/>
      <p: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496C97-1849-4D70-8736-E42B24BF3C20}">
  <a:tblStyle styleId="{17496C97-1849-4D70-8736-E42B24BF3C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ldStandardTT-bold.fntdata"/><Relationship Id="rId12" Type="http://schemas.openxmlformats.org/officeDocument/2006/relationships/slide" Target="slides/slide6.xml"/><Relationship Id="rId34" Type="http://schemas.openxmlformats.org/officeDocument/2006/relationships/font" Target="fonts/OldStandardTT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ldStandardT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2f6ee08b5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82f6ee08b5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82f6ee08b5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82f6ee08b5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2f6ee08b5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2f6ee08b5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3D printed a total of 27 samples. Out of which 12 were IsoStress, 12 were IsoStrain and 5 were printed at 45 degree orientation. The plan was to perform tensile test of the samples at 3 temperatures. We performed 3 tests at the same temperature to eliminate any errors or inconsistencies. The glass transition temperature of PLA is 50 Degrees </a:t>
            </a:r>
            <a:r>
              <a:rPr lang="en"/>
              <a:t>centigrade hence we chose to test the samples at reduced temperatures instead of elevated temperatures. After 3D printing we cleaned the samples and took the images under a microscope to identify features and the spacing between the fibres in both the orientations. We used the INSTRON 5kN Universal testing machine with manual griping to test the samples.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839c8ebf9e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839c8ebf9e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39c8ebf9e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39c8ebf9e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2f6ee08b5_1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2f6ee08b5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2f6ee08b5_1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82f6ee08b5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2f6ee08b5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82f6ee08b5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39c8ebf9e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39c8ebf9e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839c8ebf9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839c8ebf9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2f6ee08b5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82f6ee08b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2f6ee08b5_1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2f6ee08b5_1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82f6ee08b5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82f6ee08b5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39c8ebf9e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839c8ebf9e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39c8ebf9e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839c8ebf9e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82f6ee08b5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82f6ee08b5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83f73db642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83f73db642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83f73db64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83f73db64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2f6ee08b5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2f6ee08b5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2f6ee08b5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82f6ee08b5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2f6ee08b5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82f6ee08b5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2f6ee08b5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2f6ee08b5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2f6ee08b5_1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82f6ee08b5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2f6ee08b5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2f6ee08b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2f6ee08b5_1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2f6ee08b5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2f6ee08b5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2f6ee08b5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McUvYEWj2CQJcgKmhMJ8W-1o5xbmCBni/view" TargetMode="External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Relationship Id="rId4" Type="http://schemas.openxmlformats.org/officeDocument/2006/relationships/image" Target="../media/image29.jpg"/><Relationship Id="rId5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repositorio.uisek.edu.ec/bitstream/123456789/2628/1/ASTM%20D638-14.pdf" TargetMode="External"/><Relationship Id="rId4" Type="http://schemas.openxmlformats.org/officeDocument/2006/relationships/hyperlink" Target="https://www.simplify3d.com/support/articles/rafts-skirts-and-brims/#:~:text=A%20Brim%20is%20a%20special,the%20brim%20of%20a%20hat." TargetMode="External"/><Relationship Id="rId9" Type="http://schemas.openxmlformats.org/officeDocument/2006/relationships/hyperlink" Target="https://drive.google.com/file/d/1Bvh2Jf3MQUoHTJ1NOMYQ1dM2x8DkT1I-/view?usp=sharing" TargetMode="External"/><Relationship Id="rId5" Type="http://schemas.openxmlformats.org/officeDocument/2006/relationships/hyperlink" Target="https://www.3dprintingsolutions.com.au/User-Guides/how-to-3d-print-pla-filament#:~:text=PLA%20prints%20at%20a%20relatively,will%20vary%20between%20filament%20brands." TargetMode="External"/><Relationship Id="rId6" Type="http://schemas.openxmlformats.org/officeDocument/2006/relationships/hyperlink" Target="https://www.protolabs.co.uk/resources/blog/tensile-testing-for-3d-printing-materials/" TargetMode="External"/><Relationship Id="rId7" Type="http://schemas.openxmlformats.org/officeDocument/2006/relationships/hyperlink" Target="https://en.wikipedia.org/wiki/Hill_yield_criterion" TargetMode="External"/><Relationship Id="rId8" Type="http://schemas.openxmlformats.org/officeDocument/2006/relationships/hyperlink" Target="https://drive.google.com/file/d/1Bvh2Jf3MQUoHTJ1NOMYQ1dM2x8DkT1I-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Isostress and Isostrain Analysis of PLA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2575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Printing Parameters: 3D Printing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5740200" y="951350"/>
            <a:ext cx="30921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ld Standard TT"/>
                <a:ea typeface="Old Standard TT"/>
                <a:cs typeface="Old Standard TT"/>
                <a:sym typeface="Old Standard TT"/>
              </a:rPr>
              <a:t>Printing Temperature:</a:t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Kept just above the melting point of PLA(190 °C) to 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facilitate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 flow for printing and just below 220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°C to avoid decomposition of PLA.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Printing Speed:</a:t>
            </a:r>
            <a:endParaRPr b="1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Kept constant for all samples since it affects the strength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50" y="1377300"/>
            <a:ext cx="50101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Printing: Problems Faced</a:t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2975125" y="1206800"/>
            <a:ext cx="3503100" cy="39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Issues faced while 3D Printing: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Sticks to nozzle instead of support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bends upwards </a:t>
            </a:r>
            <a:r>
              <a:rPr lang="en"/>
              <a:t>when nozzle stops printing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Solutions: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brim for better adhesion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sample continuously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00" y="1534850"/>
            <a:ext cx="2726784" cy="28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975" y="1464550"/>
            <a:ext cx="1862825" cy="284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Experiment Design(UTM)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71600"/>
            <a:ext cx="4691100" cy="3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printed 29 Dogbone shaped PLA samples: 1 for temperature </a:t>
            </a:r>
            <a:r>
              <a:rPr lang="en"/>
              <a:t>calibration, 26 for testing in the UTM and 1 damaged due to a weak grip in the UTM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Universal Testing Machine(UTM) was used to measure the stress-strain behaviour of the samples to quantify yield strength, elastic modulus and ductility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Optical Microscope was used for a basic microstructure analysis of the samples</a:t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625" y="1394200"/>
            <a:ext cx="1967824" cy="169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00" y="2313475"/>
            <a:ext cx="1561300" cy="254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31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Methodology: Experiment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311700" y="1058225"/>
            <a:ext cx="41502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Temperatures below the glass transition temperature of PLA(50-80 </a:t>
            </a:r>
            <a:r>
              <a:rPr lang="en" sz="1400"/>
              <a:t>°C)</a:t>
            </a:r>
            <a:r>
              <a:rPr lang="en"/>
              <a:t> were chosen: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Isostrain: 26.5</a:t>
            </a:r>
            <a:r>
              <a:rPr baseline="30000" lang="en"/>
              <a:t>o</a:t>
            </a:r>
            <a:r>
              <a:rPr lang="en"/>
              <a:t> C, -48</a:t>
            </a:r>
            <a:r>
              <a:rPr baseline="30000" lang="en"/>
              <a:t>o</a:t>
            </a:r>
            <a:r>
              <a:rPr lang="en"/>
              <a:t> C, -21</a:t>
            </a:r>
            <a:r>
              <a:rPr baseline="30000" lang="en"/>
              <a:t>o</a:t>
            </a:r>
            <a:r>
              <a:rPr lang="en"/>
              <a:t> 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Isostress: 26.5</a:t>
            </a:r>
            <a:r>
              <a:rPr baseline="30000" lang="en"/>
              <a:t>o</a:t>
            </a:r>
            <a:r>
              <a:rPr lang="en"/>
              <a:t> C, -72</a:t>
            </a:r>
            <a:r>
              <a:rPr baseline="30000" lang="en"/>
              <a:t>o</a:t>
            </a:r>
            <a:r>
              <a:rPr lang="en"/>
              <a:t> C, -21</a:t>
            </a:r>
            <a:r>
              <a:rPr baseline="30000" lang="en"/>
              <a:t>o</a:t>
            </a:r>
            <a:r>
              <a:rPr lang="en"/>
              <a:t> 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45</a:t>
            </a:r>
            <a:r>
              <a:rPr baseline="30000" lang="en"/>
              <a:t>o</a:t>
            </a:r>
            <a:r>
              <a:rPr lang="en"/>
              <a:t>: 26.5</a:t>
            </a:r>
            <a:r>
              <a:rPr baseline="30000" lang="en"/>
              <a:t>o</a:t>
            </a:r>
            <a:r>
              <a:rPr lang="en"/>
              <a:t> 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samples at each temperature were taken to minimize errors in readings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low temperature measurements, liquid Nitrogen was used to cool the samples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900" y="1168400"/>
            <a:ext cx="1969425" cy="24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525" y="2416150"/>
            <a:ext cx="2297776" cy="2269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2919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id="195" name="Google Shape;195;p26" title="319 draft 2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75" y="746950"/>
            <a:ext cx="5698075" cy="42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3630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Calibration: Setup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4651400" y="1171600"/>
            <a:ext cx="42882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Temperature - Time correlation to account for cooling down during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Equilibrate with liq N</a:t>
            </a:r>
            <a:r>
              <a:rPr baseline="-25000" lang="en"/>
              <a:t>2</a:t>
            </a:r>
            <a:r>
              <a:rPr lang="en"/>
              <a:t> at about -190</a:t>
            </a:r>
            <a:r>
              <a:rPr baseline="30000" lang="en"/>
              <a:t>o</a:t>
            </a:r>
            <a:r>
              <a:rPr lang="en"/>
              <a:t> 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 temperatures at every 15 s for a 120 s interval. </a:t>
            </a:r>
            <a:r>
              <a:rPr lang="en"/>
              <a:t>Repeat thrice.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 values and use correlation to calculate approximate temperature according to time taken to load 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25" y="1058225"/>
            <a:ext cx="3848491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Calibration: Data</a:t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250" y="1303625"/>
            <a:ext cx="3890476" cy="30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00" y="1303625"/>
            <a:ext cx="4466459" cy="306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198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Fractured Samples</a:t>
            </a:r>
            <a:endParaRPr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3857625" y="859050"/>
            <a:ext cx="4974600" cy="31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Observations: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Fracture in Isostress and 45</a:t>
            </a:r>
            <a:r>
              <a:rPr lang="en"/>
              <a:t>° along fibers and Isostress approximately near center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Isostrain fractures near grip through fibers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Speculation: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 samples have sharp corners, these may be areas of stress concentration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case of isostress and the intermediate case the fracture is easier along the fibre whereas in the isostrain it takes place close to the point of stress concentration  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50" y="945525"/>
            <a:ext cx="1117850" cy="333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638" y="945524"/>
            <a:ext cx="1012083" cy="333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0675" y="945525"/>
            <a:ext cx="976296" cy="333237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06850" y="4411250"/>
            <a:ext cx="111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Isostrain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1435075" y="4411250"/>
            <a:ext cx="111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Isostress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2881300" y="4411250"/>
            <a:ext cx="54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45</a:t>
            </a:r>
            <a:r>
              <a:rPr baseline="30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</a:t>
            </a:r>
            <a:endParaRPr baseline="30000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241425" y="108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Fracture: Isostress v/s Isostrain </a:t>
            </a:r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1404650" y="3167350"/>
            <a:ext cx="6374100" cy="18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Isostrain</a:t>
            </a:r>
            <a:r>
              <a:rPr lang="en" sz="2100"/>
              <a:t> → Fracture across fibers → Failure over a range of strain values beyond the UTS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00"/>
              <a:t>Isostress</a:t>
            </a:r>
            <a:r>
              <a:rPr lang="en" sz="2100"/>
              <a:t> → </a:t>
            </a:r>
            <a:r>
              <a:rPr lang="en" sz="2100"/>
              <a:t>Fracture along layer interface </a:t>
            </a:r>
            <a:r>
              <a:rPr lang="en" sz="2100"/>
              <a:t>→ abrupt failure at single strain value </a:t>
            </a:r>
            <a:endParaRPr b="1" sz="2100"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25" y="555851"/>
            <a:ext cx="3994975" cy="26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300" y="555850"/>
            <a:ext cx="3917249" cy="261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209650" y="1184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Speculation using Microstructures</a:t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25" y="900300"/>
            <a:ext cx="2632924" cy="197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25" y="2987175"/>
            <a:ext cx="2632924" cy="197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4195050" y="1101350"/>
            <a:ext cx="4740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Old Standard TT"/>
                <a:ea typeface="Old Standard TT"/>
                <a:cs typeface="Old Standard TT"/>
                <a:sym typeface="Old Standard TT"/>
              </a:rPr>
              <a:t>Elastic Behaviour: 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As expected from theory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Old Standard TT"/>
                <a:ea typeface="Old Standard TT"/>
                <a:cs typeface="Old Standard TT"/>
                <a:sym typeface="Old Standard TT"/>
              </a:rPr>
              <a:t>Ductility: 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Stretching along the fiber length in isostrain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●"/>
            </a:pPr>
            <a:r>
              <a:rPr b="1" lang="en" sz="1700">
                <a:latin typeface="Old Standard TT"/>
                <a:ea typeface="Old Standard TT"/>
                <a:cs typeface="Old Standard TT"/>
                <a:sym typeface="Old Standard TT"/>
              </a:rPr>
              <a:t>Isostrain: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 Fracture due to extension along fiber lengths - ductile fracture - fiber by fiber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●"/>
            </a:pPr>
            <a:r>
              <a:rPr b="1" lang="en" sz="1700">
                <a:latin typeface="Old Standard TT"/>
                <a:ea typeface="Old Standard TT"/>
                <a:cs typeface="Old Standard TT"/>
                <a:sym typeface="Old Standard TT"/>
              </a:rPr>
              <a:t>Isostress: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 Fracture at interface between layers (delamination) - fails earlier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3013300" y="1538275"/>
            <a:ext cx="111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Isostrain</a:t>
            </a:r>
            <a:endParaRPr b="1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3013300" y="3743675"/>
            <a:ext cx="111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Isostress</a:t>
            </a:r>
            <a:endParaRPr b="1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44225"/>
            <a:ext cx="8520600" cy="21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demonstrate differences in mechanical properties of isostress, isostrain and an intermediate orientation (45</a:t>
            </a:r>
            <a:r>
              <a:rPr baseline="30000" lang="en" sz="2000"/>
              <a:t>o</a:t>
            </a:r>
            <a:r>
              <a:rPr lang="en" sz="2000"/>
              <a:t>) in additively manufactured PLA samples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</a:t>
            </a:r>
            <a:r>
              <a:rPr lang="en" sz="2000"/>
              <a:t>demonstrate</a:t>
            </a:r>
            <a:r>
              <a:rPr lang="en" sz="2000"/>
              <a:t> the dependence of yield strength and elastic modulus on temperature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analyse fracture of samples in the three different orientations</a:t>
            </a:r>
            <a:endParaRPr sz="2000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36845" l="17043" r="9995" t="36090"/>
          <a:stretch/>
        </p:blipFill>
        <p:spPr>
          <a:xfrm>
            <a:off x="265325" y="3726900"/>
            <a:ext cx="2943326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44665" l="25732" r="19119" t="30074"/>
          <a:stretch/>
        </p:blipFill>
        <p:spPr>
          <a:xfrm>
            <a:off x="3367775" y="3726900"/>
            <a:ext cx="2745225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125" y="3726900"/>
            <a:ext cx="2459076" cy="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209650" y="1184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Observations: Elastic Behaviour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4652800" y="1058225"/>
            <a:ext cx="4878300" cy="31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Yield Strength and UTS: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Isostrain &gt; 45°</a:t>
            </a:r>
            <a:r>
              <a:rPr lang="en"/>
              <a:t> &gt; Isostress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Elastic Modulus: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Isostrain &gt; 45° </a:t>
            </a:r>
            <a:r>
              <a:rPr lang="en">
                <a:solidFill>
                  <a:srgbClr val="202124"/>
                </a:solidFill>
              </a:rPr>
              <a:t>≃</a:t>
            </a:r>
            <a:r>
              <a:rPr lang="en"/>
              <a:t> Isostress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Ductility (Max strain taken):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Isostrain &gt; 45° &gt; Isostress</a:t>
            </a:r>
            <a:endParaRPr b="1"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25" y="1050588"/>
            <a:ext cx="4563475" cy="3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209650" y="4215725"/>
            <a:ext cx="40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Yellow - Iso-Strain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Blue - 45 deg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Green - Iso-stress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198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Plots: Temperature Dependence</a:t>
            </a:r>
            <a:endParaRPr/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246050" y="3350900"/>
            <a:ext cx="8763900" cy="16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Observations: </a:t>
            </a:r>
            <a:r>
              <a:rPr lang="en" sz="1600"/>
              <a:t>Elastic modulus is higher for higher temperatures for both isostress and isostrain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 		      Ductility increases with decreasing temperature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Speculations: </a:t>
            </a:r>
            <a:r>
              <a:rPr lang="en" sz="1600"/>
              <a:t>At high temperatures: Only pulling of bonds contributes to ductility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		      At low temperatures: Disentanglement and pulling of bonds - higher ductility</a:t>
            </a:r>
            <a:endParaRPr sz="1600"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00" y="812175"/>
            <a:ext cx="3632324" cy="242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59400"/>
            <a:ext cx="3632324" cy="242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Stress Calculations</a:t>
            </a:r>
            <a:endParaRPr/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1848798" y="4530800"/>
            <a:ext cx="58920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700"/>
              <a:t>Maximum stress observed (Isostrain): </a:t>
            </a:r>
            <a:r>
              <a:rPr lang="en" sz="1700">
                <a:solidFill>
                  <a:srgbClr val="202124"/>
                </a:solidFill>
              </a:rPr>
              <a:t>≃ </a:t>
            </a:r>
            <a:r>
              <a:rPr lang="en" sz="1700"/>
              <a:t>47</a:t>
            </a:r>
            <a:r>
              <a:rPr lang="en" sz="1700"/>
              <a:t> - 50 MPa; </a:t>
            </a:r>
            <a:endParaRPr sz="1700"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13" y="1210625"/>
            <a:ext cx="8713575" cy="31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Stress Calculations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651475" y="4370225"/>
            <a:ext cx="76788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700"/>
              <a:t>Maximum stress observed (Isostress): </a:t>
            </a:r>
            <a:r>
              <a:rPr lang="en" sz="1700">
                <a:solidFill>
                  <a:srgbClr val="202124"/>
                </a:solidFill>
              </a:rPr>
              <a:t>≃ </a:t>
            </a:r>
            <a:r>
              <a:rPr lang="en" sz="1700"/>
              <a:t>19 - 23 MPa;    45</a:t>
            </a:r>
            <a:r>
              <a:rPr baseline="30000" lang="en" sz="1700"/>
              <a:t>o</a:t>
            </a:r>
            <a:r>
              <a:rPr lang="en" sz="1700"/>
              <a:t> - </a:t>
            </a:r>
            <a:r>
              <a:rPr lang="en" sz="1700">
                <a:solidFill>
                  <a:srgbClr val="202124"/>
                </a:solidFill>
              </a:rPr>
              <a:t>≃ 24-26 MPa</a:t>
            </a:r>
            <a:endParaRPr sz="1700"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63" y="922600"/>
            <a:ext cx="8137034" cy="34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Structural Simulations</a:t>
            </a:r>
            <a:endParaRPr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311700" y="3916850"/>
            <a:ext cx="40335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700"/>
              <a:t>Failure point of Isostrain sample</a:t>
            </a:r>
            <a:br>
              <a:rPr lang="en" sz="1700"/>
            </a:br>
            <a:r>
              <a:rPr lang="en" sz="1700"/>
              <a:t>(determined using Hill’s criterion)   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700"/>
          </a:p>
        </p:txBody>
      </p:sp>
      <p:sp>
        <p:nvSpPr>
          <p:cNvPr id="276" name="Google Shape;276;p36"/>
          <p:cNvSpPr txBox="1"/>
          <p:nvPr/>
        </p:nvSpPr>
        <p:spPr>
          <a:xfrm>
            <a:off x="5856375" y="1200150"/>
            <a:ext cx="3131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Boundary Conditions: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Fixed Support (right)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Displacement (left)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Assuming 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Isotropic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 Elasticity: E=1.01GPa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Old Standard TT"/>
                <a:ea typeface="Old Standard TT"/>
                <a:cs typeface="Old Standard TT"/>
                <a:sym typeface="Old Standard TT"/>
              </a:rPr>
              <a:t>Failure occurs at same location as predicted by simulation</a:t>
            </a:r>
            <a:endParaRPr sz="1700"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2311"/>
            <a:ext cx="5348100" cy="269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Structural Simulations</a:t>
            </a: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92" y="1219650"/>
            <a:ext cx="4033354" cy="2592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>
            <p:ph idx="1" type="body"/>
          </p:nvPr>
        </p:nvSpPr>
        <p:spPr>
          <a:xfrm>
            <a:off x="311700" y="3916850"/>
            <a:ext cx="40335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700"/>
              <a:t>Failure point of Isostrain sample</a:t>
            </a:r>
            <a:br>
              <a:rPr lang="en" sz="1700"/>
            </a:br>
            <a:r>
              <a:rPr lang="en" sz="1700"/>
              <a:t>(determined using Hill’s criterion)   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700"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300" y="1219650"/>
            <a:ext cx="869685" cy="259257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5766125" y="1200150"/>
            <a:ext cx="3221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Boundary Conditions: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Fixed Support (right)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Displacement (left)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Isotropic Elasticity:E=1.01GPa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Old Standard TT"/>
                <a:ea typeface="Old Standard TT"/>
                <a:cs typeface="Old Standard TT"/>
                <a:sym typeface="Old Standard TT"/>
              </a:rPr>
              <a:t>Failure occurs </a:t>
            </a:r>
            <a:r>
              <a:rPr lang="en" sz="1700" u="sng">
                <a:latin typeface="Old Standard TT"/>
                <a:ea typeface="Old Standard TT"/>
                <a:cs typeface="Old Standard TT"/>
                <a:sym typeface="Old Standard TT"/>
              </a:rPr>
              <a:t>at same</a:t>
            </a:r>
            <a:r>
              <a:rPr lang="en" sz="1700" u="sng">
                <a:latin typeface="Old Standard TT"/>
                <a:ea typeface="Old Standard TT"/>
                <a:cs typeface="Old Standard TT"/>
                <a:sym typeface="Old Standard TT"/>
              </a:rPr>
              <a:t> location as predicted by simulation</a:t>
            </a:r>
            <a:endParaRPr sz="1700"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Structural Simulations</a:t>
            </a:r>
            <a:endParaRPr/>
          </a:p>
        </p:txBody>
      </p:sp>
      <p:graphicFrame>
        <p:nvGraphicFramePr>
          <p:cNvPr id="292" name="Google Shape;292;p38"/>
          <p:cNvGraphicFramePr/>
          <p:nvPr/>
        </p:nvGraphicFramePr>
        <p:xfrm>
          <a:off x="4305800" y="209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{17496C97-1849-4D70-8736-E42B24BF3C20}</a:tableStyleId>
              </a:tblPr>
              <a:tblGrid>
                <a:gridCol w="586925"/>
                <a:gridCol w="2789475"/>
                <a:gridCol w="970525"/>
              </a:tblGrid>
              <a:tr h="39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σ</a:t>
                      </a:r>
                      <a:r>
                        <a:rPr baseline="-25000" lang="en" sz="1200"/>
                        <a:t>1</a:t>
                      </a:r>
                      <a:r>
                        <a:rPr b="1" baseline="30000" lang="en" sz="1200"/>
                        <a:t>y</a:t>
                      </a:r>
                      <a:endParaRPr b="1" baseline="30000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Isostress sample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22.42 MPa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σ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1" baseline="30000" lang="en" sz="1200">
                          <a:solidFill>
                            <a:schemeClr val="dk1"/>
                          </a:solidFill>
                        </a:rPr>
                        <a:t>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Isostrain sample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48.24 MPa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σ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b="1" baseline="30000" lang="en" sz="1200">
                          <a:solidFill>
                            <a:schemeClr val="dk1"/>
                          </a:solidFill>
                        </a:rPr>
                        <a:t>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Isostrain sample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48.24 MPa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𝜏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</a:rPr>
                        <a:t>12</a:t>
                      </a:r>
                      <a:r>
                        <a:rPr b="1" baseline="30000" lang="en" sz="1200">
                          <a:solidFill>
                            <a:schemeClr val="dk1"/>
                          </a:solidFill>
                        </a:rPr>
                        <a:t>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Schmidt Factor:  σ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</a:rPr>
                        <a:t>45</a:t>
                      </a:r>
                      <a:r>
                        <a:rPr b="1" baseline="30000" lang="en" sz="1200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/ 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12.81 MPa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𝜏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</a:rPr>
                        <a:t>23</a:t>
                      </a:r>
                      <a:r>
                        <a:rPr b="1" baseline="30000" lang="en" sz="1200">
                          <a:solidFill>
                            <a:schemeClr val="dk1"/>
                          </a:solidFill>
                        </a:rPr>
                        <a:t>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Von-Mises Criterion: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σ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</a:rPr>
                        <a:t>isostrain</a:t>
                      </a:r>
                      <a:r>
                        <a:rPr b="1" baseline="30000" lang="en" sz="1200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/ √3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27.85 MPa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𝜏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</a:rPr>
                        <a:t>13</a:t>
                      </a:r>
                      <a:r>
                        <a:rPr b="1" baseline="30000" lang="en" sz="1200">
                          <a:solidFill>
                            <a:schemeClr val="dk1"/>
                          </a:solidFill>
                        </a:rPr>
                        <a:t>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Schmidt Factor: 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σ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</a:rPr>
                        <a:t>45</a:t>
                      </a:r>
                      <a:r>
                        <a:rPr b="1" baseline="30000" lang="en" sz="1200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/ 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12.81 MPa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3" name="Google Shape;293;p38"/>
          <p:cNvSpPr txBox="1"/>
          <p:nvPr/>
        </p:nvSpPr>
        <p:spPr>
          <a:xfrm>
            <a:off x="360925" y="949925"/>
            <a:ext cx="8337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ld Standard TT"/>
                <a:ea typeface="Old Standard TT"/>
                <a:cs typeface="Old Standard TT"/>
                <a:sym typeface="Old Standard TT"/>
              </a:rPr>
              <a:t>Experimental maximum stresses can be used to predict failure based on Hill Yield Criterion</a:t>
            </a:r>
            <a:br>
              <a:rPr lang="en" sz="15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500">
                <a:latin typeface="Old Standard TT"/>
                <a:ea typeface="Old Standard TT"/>
                <a:cs typeface="Old Standard TT"/>
                <a:sym typeface="Old Standard TT"/>
              </a:rPr>
              <a:t>(for samples with same print parameters printed along </a:t>
            </a:r>
            <a:r>
              <a:rPr lang="en" sz="1500">
                <a:latin typeface="Old Standard TT"/>
                <a:ea typeface="Old Standard TT"/>
                <a:cs typeface="Old Standard TT"/>
                <a:sym typeface="Old Standard TT"/>
              </a:rPr>
              <a:t>direction corresponding to index 1)</a:t>
            </a:r>
            <a:b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44" y="1581126"/>
            <a:ext cx="7525431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50" y="2095075"/>
            <a:ext cx="2449450" cy="161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50" y="3880500"/>
            <a:ext cx="3501133" cy="6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2" name="Google Shape;302;p39"/>
          <p:cNvSpPr txBox="1"/>
          <p:nvPr>
            <p:ph idx="1" type="body"/>
          </p:nvPr>
        </p:nvSpPr>
        <p:spPr>
          <a:xfrm>
            <a:off x="311700" y="1171600"/>
            <a:ext cx="8520600" cy="3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Standard test method for tensile properties of plastic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Rafts, Skirts and Brims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3D Printing PLA Filament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Tensile Testing for 3D Printed Materials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Hill Yield Criterion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Data Analysis Script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would like to thank Pragyesh who helped us a lot in 3D printing, understanding the </a:t>
            </a:r>
            <a:r>
              <a:rPr lang="en"/>
              <a:t>experimentation</a:t>
            </a:r>
            <a:r>
              <a:rPr lang="en"/>
              <a:t> part and analyzing the results.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like to express our gratitude towards Mr Naik and Mrs Neelam who helped us a lot with our experiments and with the microimaging.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Link to Code: </a:t>
            </a:r>
            <a:r>
              <a:rPr lang="en" u="sng">
                <a:solidFill>
                  <a:schemeClr val="hlink"/>
                </a:solidFill>
                <a:hlinkClick r:id="rId9"/>
              </a:rPr>
              <a:t>Code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74" name="Google Shape;74;p15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06.10.22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76" name="Google Shape;76;p15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77" name="Google Shape;77;p15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" name="Google Shape;78;p15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155675" y="1007150"/>
            <a:ext cx="22428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Experiment Design</a:t>
            </a:r>
            <a:endParaRPr b="1" sz="1600"/>
          </a:p>
        </p:txBody>
      </p:sp>
      <p:sp>
        <p:nvSpPr>
          <p:cNvPr descr="Background pointer shape in timeline graphic" id="80" name="Google Shape;80;p15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16.10.22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83" name="Google Shape;83;p1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" name="Google Shape;84;p15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126325" y="3664625"/>
            <a:ext cx="13155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CAD Model </a:t>
            </a:r>
            <a:endParaRPr b="1" sz="1600"/>
          </a:p>
        </p:txBody>
      </p:sp>
      <p:sp>
        <p:nvSpPr>
          <p:cNvPr descr="Background pointer shape in timeline graphic" id="86" name="Google Shape;86;p15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17.10.22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89" name="Google Shape;89;p1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0" name="Google Shape;90;p1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3592948" y="1007146"/>
            <a:ext cx="1652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3D Printing</a:t>
            </a:r>
            <a:endParaRPr b="1" sz="1600"/>
          </a:p>
        </p:txBody>
      </p:sp>
      <p:sp>
        <p:nvSpPr>
          <p:cNvPr descr="Background pointer shape in timeline graphic" id="92" name="Google Shape;92;p15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19.10.22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94" name="Google Shape;94;p15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95" name="Google Shape;95;p1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" name="Google Shape;96;p15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5160200" y="3664625"/>
            <a:ext cx="19845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Experimentation</a:t>
            </a:r>
            <a:endParaRPr b="1" sz="1600"/>
          </a:p>
        </p:txBody>
      </p:sp>
      <p:sp>
        <p:nvSpPr>
          <p:cNvPr descr="Background pointer shape in timeline graphic" id="98" name="Google Shape;98;p15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4.11.22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100" name="Google Shape;100;p15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01" name="Google Shape;101;p1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" name="Google Shape;102;p1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6693450" y="864725"/>
            <a:ext cx="21516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Data Analysis, FEM and Presentation</a:t>
            </a:r>
            <a:endParaRPr b="1" sz="1600"/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261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168575" y="152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17175" y="894200"/>
            <a:ext cx="8904600" cy="4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600"/>
              <a:t>Darshan: </a:t>
            </a:r>
            <a:r>
              <a:rPr lang="en" sz="1600"/>
              <a:t>3D printing of Samples, Compiled </a:t>
            </a:r>
            <a:r>
              <a:rPr lang="en" sz="1600"/>
              <a:t>knowledge - 3D printing, Microstructure Imaging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600"/>
              <a:t>Soham: </a:t>
            </a:r>
            <a:r>
              <a:rPr lang="en" sz="1600"/>
              <a:t>Design of Experiments, Experimentation, Group Organisation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600"/>
              <a:t>Advait: </a:t>
            </a:r>
            <a:r>
              <a:rPr lang="en" sz="1600"/>
              <a:t>Experimentation, Report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600"/>
              <a:t>Shardul</a:t>
            </a:r>
            <a:r>
              <a:rPr lang="en" sz="1600"/>
              <a:t>: Experimentation, </a:t>
            </a:r>
            <a:r>
              <a:rPr lang="en" sz="1600"/>
              <a:t>CAD Model for 3D Printing 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600"/>
              <a:t>Hiranmai: </a:t>
            </a:r>
            <a:r>
              <a:rPr lang="en" sz="1600"/>
              <a:t>Presentation, Microstructure Imaging, Theoretical Correlations, ImageJ Analysis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600"/>
              <a:t>Devashish: </a:t>
            </a:r>
            <a:r>
              <a:rPr lang="en" sz="1600"/>
              <a:t>Basic knowledge of </a:t>
            </a:r>
            <a:r>
              <a:rPr lang="en" sz="1600"/>
              <a:t>3D printing, Theoretical Correlation, Design of Experiments</a:t>
            </a:r>
            <a:endParaRPr b="1"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600"/>
              <a:t>Satyam</a:t>
            </a:r>
            <a:r>
              <a:rPr lang="en" sz="1600"/>
              <a:t>: Theoretical Correlation, </a:t>
            </a:r>
            <a:r>
              <a:rPr lang="en" sz="1600"/>
              <a:t>3D printing of Samples, Presentation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600"/>
              <a:t>Daniel</a:t>
            </a:r>
            <a:r>
              <a:rPr lang="en" sz="1600"/>
              <a:t>: ANSYS simulations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600"/>
              <a:t>Pratik</a:t>
            </a:r>
            <a:r>
              <a:rPr lang="en" sz="1600"/>
              <a:t>: Video editing and ImageJ Analysis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b="1" lang="en" sz="1600"/>
              <a:t>Anshuman</a:t>
            </a:r>
            <a:r>
              <a:rPr lang="en" sz="1600"/>
              <a:t>: Data Processing, Analysis and Plotting, 3D printing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171600"/>
            <a:ext cx="8520600" cy="18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Isostress and Isostrain Behaviour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Printing → Additive manufacturing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Additive manufacturing → Path of printing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Path of printing → Directional layers of PLA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Loading direction with </a:t>
            </a:r>
            <a:r>
              <a:rPr lang="en"/>
              <a:t>respect</a:t>
            </a:r>
            <a:r>
              <a:rPr lang="en"/>
              <a:t> to layers of PLA → isostress/isostrain condition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25" y="3123975"/>
            <a:ext cx="1790793" cy="182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2316625" y="3653525"/>
            <a:ext cx="122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PLA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(Polylactic Acid)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882900" y="3123975"/>
            <a:ext cx="49494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Dependence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 → Polyester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Polyester → Entanglement of bonds?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Temperature dependence?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Isostress and Isostrain Models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4286100" y="1339775"/>
            <a:ext cx="4857900" cy="16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/>
              <a:t>Isostress:</a:t>
            </a:r>
            <a:r>
              <a:rPr lang="en"/>
              <a:t> </a:t>
            </a:r>
            <a:endParaRPr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/>
              <a:t>F</a:t>
            </a:r>
            <a:r>
              <a:rPr baseline="-25000" lang="en"/>
              <a:t>1</a:t>
            </a:r>
            <a:r>
              <a:rPr lang="en"/>
              <a:t> loading: </a:t>
            </a:r>
            <a:endParaRPr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/>
              <a:t>Areas equal → Equal stresses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en"/>
              <a:t>Isostrain:</a:t>
            </a:r>
            <a:r>
              <a:rPr lang="en"/>
              <a:t> </a:t>
            </a:r>
            <a:endParaRPr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/>
              <a:t>F</a:t>
            </a:r>
            <a:r>
              <a:rPr baseline="-25000" lang="en"/>
              <a:t>2</a:t>
            </a:r>
            <a:r>
              <a:rPr lang="en"/>
              <a:t> loading: </a:t>
            </a:r>
            <a:endParaRPr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en"/>
              <a:t>Geometrical constraints → Equal strains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75" y="1693150"/>
            <a:ext cx="4077149" cy="224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Samples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893675" y="4124150"/>
            <a:ext cx="15465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  Isostress         </a:t>
            </a:r>
            <a:endParaRPr sz="2300"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66003" t="0"/>
          <a:stretch/>
        </p:blipFill>
        <p:spPr>
          <a:xfrm>
            <a:off x="850188" y="1098613"/>
            <a:ext cx="1633482" cy="30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b="0" l="0" r="64936" t="0"/>
          <a:stretch/>
        </p:blipFill>
        <p:spPr>
          <a:xfrm>
            <a:off x="3708113" y="1109050"/>
            <a:ext cx="1546500" cy="296428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567425" y="4124150"/>
            <a:ext cx="1687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    Isostrain         </a:t>
            </a:r>
            <a:endParaRPr sz="2300"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5">
            <a:alphaModFix/>
          </a:blip>
          <a:srcRect b="54779" l="0" r="0" t="0"/>
          <a:stretch/>
        </p:blipFill>
        <p:spPr>
          <a:xfrm rot="-5400000">
            <a:off x="5708250" y="1812825"/>
            <a:ext cx="2994675" cy="15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6742650" y="4124150"/>
            <a:ext cx="1687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    45</a:t>
            </a:r>
            <a:r>
              <a:rPr baseline="30000" lang="en" sz="2300"/>
              <a:t>o</a:t>
            </a:r>
            <a:r>
              <a:rPr lang="en" sz="2300"/>
              <a:t>         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Model: Sample for Testing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2551050" y="4147600"/>
            <a:ext cx="40419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825"/>
              <a:t>Dimensions: 63 mm x 3 mm x 4 mm</a:t>
            </a:r>
            <a:endParaRPr sz="18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025"/>
              <a:t>Taken as is from Literature(Reference (1))</a:t>
            </a:r>
            <a:endParaRPr sz="1025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25" y="1219388"/>
            <a:ext cx="4112349" cy="276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0"/>
          <p:cNvCxnSpPr/>
          <p:nvPr/>
        </p:nvCxnSpPr>
        <p:spPr>
          <a:xfrm>
            <a:off x="377462" y="1902349"/>
            <a:ext cx="3189300" cy="20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6" name="Google Shape;146;p20"/>
          <p:cNvCxnSpPr/>
          <p:nvPr/>
        </p:nvCxnSpPr>
        <p:spPr>
          <a:xfrm flipH="1" rot="10800000">
            <a:off x="2343275" y="2467950"/>
            <a:ext cx="173100" cy="207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377462" y="1607467"/>
            <a:ext cx="10500" cy="24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48" name="Google Shape;148;p20"/>
          <p:cNvSpPr txBox="1"/>
          <p:nvPr/>
        </p:nvSpPr>
        <p:spPr>
          <a:xfrm rot="2054560">
            <a:off x="1562532" y="2888854"/>
            <a:ext cx="379599" cy="386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63</a:t>
            </a:r>
            <a:endParaRPr b="1" sz="1300"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50" y="1285263"/>
            <a:ext cx="4591624" cy="26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 rot="364175">
            <a:off x="156614" y="1609176"/>
            <a:ext cx="252516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r>
              <a:rPr b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b="1" sz="1300"/>
          </a:p>
        </p:txBody>
      </p:sp>
      <p:sp>
        <p:nvSpPr>
          <p:cNvPr id="151" name="Google Shape;151;p20"/>
          <p:cNvSpPr txBox="1"/>
          <p:nvPr/>
        </p:nvSpPr>
        <p:spPr>
          <a:xfrm rot="364175">
            <a:off x="2152639" y="2275201"/>
            <a:ext cx="252516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4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Dimensions</a:t>
            </a:r>
            <a:endParaRPr/>
          </a:p>
        </p:txBody>
      </p:sp>
      <p:sp>
        <p:nvSpPr>
          <p:cNvPr id="157" name="Google Shape;157;p21"/>
          <p:cNvSpPr txBox="1"/>
          <p:nvPr>
            <p:ph type="title"/>
          </p:nvPr>
        </p:nvSpPr>
        <p:spPr>
          <a:xfrm>
            <a:off x="241475" y="3878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Average:      Length = 63.79 mm;     Thickness = 3.07 mm;     Width = 3.98 mm</a:t>
            </a:r>
            <a:endParaRPr sz="180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8825"/>
            <a:ext cx="8839197" cy="151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